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93"/>
  </p:notesMasterIdLst>
  <p:sldIdLst>
    <p:sldId id="256" r:id="rId2"/>
    <p:sldId id="257" r:id="rId3"/>
    <p:sldId id="258" r:id="rId4"/>
    <p:sldId id="260" r:id="rId5"/>
    <p:sldId id="267" r:id="rId6"/>
    <p:sldId id="259" r:id="rId7"/>
    <p:sldId id="261" r:id="rId8"/>
    <p:sldId id="262" r:id="rId9"/>
    <p:sldId id="264" r:id="rId10"/>
    <p:sldId id="286" r:id="rId11"/>
    <p:sldId id="296" r:id="rId12"/>
    <p:sldId id="297" r:id="rId13"/>
    <p:sldId id="287" r:id="rId14"/>
    <p:sldId id="288" r:id="rId15"/>
    <p:sldId id="268" r:id="rId16"/>
    <p:sldId id="269" r:id="rId17"/>
    <p:sldId id="270" r:id="rId18"/>
    <p:sldId id="271" r:id="rId19"/>
    <p:sldId id="272" r:id="rId20"/>
    <p:sldId id="295" r:id="rId21"/>
    <p:sldId id="273" r:id="rId22"/>
    <p:sldId id="278" r:id="rId23"/>
    <p:sldId id="361" r:id="rId24"/>
    <p:sldId id="299" r:id="rId25"/>
    <p:sldId id="276" r:id="rId26"/>
    <p:sldId id="277" r:id="rId27"/>
    <p:sldId id="290" r:id="rId28"/>
    <p:sldId id="291" r:id="rId29"/>
    <p:sldId id="292" r:id="rId30"/>
    <p:sldId id="293" r:id="rId31"/>
    <p:sldId id="279" r:id="rId32"/>
    <p:sldId id="289" r:id="rId33"/>
    <p:sldId id="280" r:id="rId34"/>
    <p:sldId id="281" r:id="rId35"/>
    <p:sldId id="347" r:id="rId36"/>
    <p:sldId id="282" r:id="rId37"/>
    <p:sldId id="285" r:id="rId38"/>
    <p:sldId id="284" r:id="rId39"/>
    <p:sldId id="348" r:id="rId40"/>
    <p:sldId id="349" r:id="rId41"/>
    <p:sldId id="350" r:id="rId42"/>
    <p:sldId id="352" r:id="rId43"/>
    <p:sldId id="358" r:id="rId44"/>
    <p:sldId id="359" r:id="rId45"/>
    <p:sldId id="351" r:id="rId46"/>
    <p:sldId id="294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56" r:id="rId55"/>
    <p:sldId id="308" r:id="rId56"/>
    <p:sldId id="307" r:id="rId57"/>
    <p:sldId id="309" r:id="rId58"/>
    <p:sldId id="310" r:id="rId59"/>
    <p:sldId id="312" r:id="rId60"/>
    <p:sldId id="311" r:id="rId61"/>
    <p:sldId id="313" r:id="rId62"/>
    <p:sldId id="314" r:id="rId63"/>
    <p:sldId id="315" r:id="rId64"/>
    <p:sldId id="317" r:id="rId65"/>
    <p:sldId id="326" r:id="rId66"/>
    <p:sldId id="318" r:id="rId67"/>
    <p:sldId id="319" r:id="rId68"/>
    <p:sldId id="320" r:id="rId69"/>
    <p:sldId id="321" r:id="rId70"/>
    <p:sldId id="322" r:id="rId71"/>
    <p:sldId id="324" r:id="rId72"/>
    <p:sldId id="325" r:id="rId73"/>
    <p:sldId id="327" r:id="rId74"/>
    <p:sldId id="329" r:id="rId75"/>
    <p:sldId id="331" r:id="rId76"/>
    <p:sldId id="332" r:id="rId77"/>
    <p:sldId id="333" r:id="rId78"/>
    <p:sldId id="335" r:id="rId79"/>
    <p:sldId id="336" r:id="rId80"/>
    <p:sldId id="337" r:id="rId81"/>
    <p:sldId id="338" r:id="rId82"/>
    <p:sldId id="339" r:id="rId83"/>
    <p:sldId id="341" r:id="rId84"/>
    <p:sldId id="342" r:id="rId85"/>
    <p:sldId id="343" r:id="rId86"/>
    <p:sldId id="344" r:id="rId87"/>
    <p:sldId id="345" r:id="rId88"/>
    <p:sldId id="346" r:id="rId89"/>
    <p:sldId id="355" r:id="rId90"/>
    <p:sldId id="360" r:id="rId91"/>
    <p:sldId id="26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  <a:srgbClr val="CC3300"/>
    <a:srgbClr val="3333FF"/>
    <a:srgbClr val="33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475" autoAdjust="0"/>
    <p:restoredTop sz="94698" autoAdjust="0"/>
  </p:normalViewPr>
  <p:slideViewPr>
    <p:cSldViewPr>
      <p:cViewPr varScale="1">
        <p:scale>
          <a:sx n="116" d="100"/>
          <a:sy n="116" d="100"/>
        </p:scale>
        <p:origin x="-21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08"/>
    </p:cViewPr>
  </p:sorterViewPr>
  <p:notesViewPr>
    <p:cSldViewPr>
      <p:cViewPr varScale="1">
        <p:scale>
          <a:sx n="95" d="100"/>
          <a:sy n="95" d="100"/>
        </p:scale>
        <p:origin x="-2934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A5C5A3-F2F3-4BF1-A437-15D502EC5846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239D07E0-BB25-4158-926E-CA0A11EE7C47}">
      <dgm:prSet phldrT="[Text]" custT="1"/>
      <dgm:spPr/>
      <dgm:t>
        <a:bodyPr/>
        <a:lstStyle/>
        <a:p>
          <a:r>
            <a:rPr lang="en-US" sz="2400" dirty="0" smtClean="0"/>
            <a:t>66% County governments, programs and grants</a:t>
          </a:r>
          <a:endParaRPr lang="en-US" sz="2400" dirty="0"/>
        </a:p>
      </dgm:t>
    </dgm:pt>
    <dgm:pt modelId="{D14FCFD3-A3D2-4719-9012-9981DC3078A2}" type="parTrans" cxnId="{B9E1E7C8-2870-4BD1-90CE-F885D906F18C}">
      <dgm:prSet/>
      <dgm:spPr/>
      <dgm:t>
        <a:bodyPr/>
        <a:lstStyle/>
        <a:p>
          <a:endParaRPr lang="en-US"/>
        </a:p>
      </dgm:t>
    </dgm:pt>
    <dgm:pt modelId="{93B47D6D-41F4-4C37-AC62-AFFB16A5F3A0}" type="sibTrans" cxnId="{B9E1E7C8-2870-4BD1-90CE-F885D906F18C}">
      <dgm:prSet/>
      <dgm:spPr/>
      <dgm:t>
        <a:bodyPr/>
        <a:lstStyle/>
        <a:p>
          <a:endParaRPr lang="en-US"/>
        </a:p>
      </dgm:t>
    </dgm:pt>
    <dgm:pt modelId="{EE38F8FE-26E5-4D4A-861B-ABFAC36C6FC4}">
      <dgm:prSet phldrT="[Text]" custT="1"/>
      <dgm:spPr/>
      <dgm:t>
        <a:bodyPr/>
        <a:lstStyle/>
        <a:p>
          <a:r>
            <a:rPr lang="en-US" sz="1600" dirty="0" smtClean="0"/>
            <a:t>27% - 32% U.S. Forest Service programs</a:t>
          </a:r>
          <a:endParaRPr lang="en-US" sz="1600" dirty="0"/>
        </a:p>
      </dgm:t>
    </dgm:pt>
    <dgm:pt modelId="{312805E4-84DD-426D-A9A4-00C1A2BFB52F}" type="parTrans" cxnId="{08D96C4D-E4B7-428B-A05A-D1CF3F335879}">
      <dgm:prSet/>
      <dgm:spPr/>
      <dgm:t>
        <a:bodyPr/>
        <a:lstStyle/>
        <a:p>
          <a:endParaRPr lang="en-US"/>
        </a:p>
      </dgm:t>
    </dgm:pt>
    <dgm:pt modelId="{34CB5C24-1F07-4E83-A432-6DDDEA2A3B71}" type="sibTrans" cxnId="{08D96C4D-E4B7-428B-A05A-D1CF3F335879}">
      <dgm:prSet/>
      <dgm:spPr/>
      <dgm:t>
        <a:bodyPr/>
        <a:lstStyle/>
        <a:p>
          <a:endParaRPr lang="en-US"/>
        </a:p>
      </dgm:t>
    </dgm:pt>
    <dgm:pt modelId="{1A45091B-4411-4AC3-BB4C-BD9DA075B3A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dirty="0" smtClean="0"/>
            <a:t>2% - 7%</a:t>
          </a:r>
        </a:p>
        <a:p>
          <a:pPr>
            <a:spcAft>
              <a:spcPts val="0"/>
            </a:spcAft>
          </a:pPr>
          <a:r>
            <a:rPr lang="en-US" sz="1200" dirty="0" smtClean="0"/>
            <a:t>Foundations </a:t>
          </a:r>
        </a:p>
        <a:p>
          <a:pPr>
            <a:spcAft>
              <a:spcPts val="0"/>
            </a:spcAft>
          </a:pPr>
          <a:r>
            <a:rPr lang="en-US" sz="1200" dirty="0" smtClean="0"/>
            <a:t>&amp; misc.</a:t>
          </a:r>
        </a:p>
        <a:p>
          <a:pPr>
            <a:spcAft>
              <a:spcPts val="0"/>
            </a:spcAft>
          </a:pPr>
          <a:endParaRPr lang="en-US" sz="1200" dirty="0" smtClean="0"/>
        </a:p>
        <a:p>
          <a:pPr>
            <a:spcAft>
              <a:spcPts val="0"/>
            </a:spcAft>
          </a:pPr>
          <a:endParaRPr lang="en-US" sz="1200" dirty="0"/>
        </a:p>
      </dgm:t>
    </dgm:pt>
    <dgm:pt modelId="{DAFB03D7-C0D2-4814-B24F-471168FF7719}" type="parTrans" cxnId="{3C66EE3C-7CED-49C0-AEF3-9E20D70746CC}">
      <dgm:prSet/>
      <dgm:spPr/>
      <dgm:t>
        <a:bodyPr/>
        <a:lstStyle/>
        <a:p>
          <a:endParaRPr lang="en-US"/>
        </a:p>
      </dgm:t>
    </dgm:pt>
    <dgm:pt modelId="{A9D982CE-4E81-4C9B-A1CC-DE60BB058529}" type="sibTrans" cxnId="{3C66EE3C-7CED-49C0-AEF3-9E20D70746CC}">
      <dgm:prSet/>
      <dgm:spPr/>
      <dgm:t>
        <a:bodyPr/>
        <a:lstStyle/>
        <a:p>
          <a:endParaRPr lang="en-US"/>
        </a:p>
      </dgm:t>
    </dgm:pt>
    <dgm:pt modelId="{7B4E4CD5-2509-4CE6-9897-4FCDE3013270}" type="pres">
      <dgm:prSet presAssocID="{67A5C5A3-F2F3-4BF1-A437-15D502EC5846}" presName="Name0" presStyleCnt="0">
        <dgm:presLayoutVars>
          <dgm:dir/>
          <dgm:animLvl val="lvl"/>
          <dgm:resizeHandles val="exact"/>
        </dgm:presLayoutVars>
      </dgm:prSet>
      <dgm:spPr/>
    </dgm:pt>
    <dgm:pt modelId="{62F78CAC-E35F-4EC4-A1A7-510A2CBF2DDB}" type="pres">
      <dgm:prSet presAssocID="{239D07E0-BB25-4158-926E-CA0A11EE7C47}" presName="Name8" presStyleCnt="0"/>
      <dgm:spPr/>
    </dgm:pt>
    <dgm:pt modelId="{21F4D062-37B2-47E3-B90D-3F03EF464053}" type="pres">
      <dgm:prSet presAssocID="{239D07E0-BB25-4158-926E-CA0A11EE7C47}" presName="level" presStyleLbl="node1" presStyleIdx="0" presStyleCnt="3" custScaleX="98000" custScaleY="187669" custLinFactNeighborX="-2357" custLinFactNeighborY="-28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391F6-F903-46BE-90C7-52B46B5E5641}" type="pres">
      <dgm:prSet presAssocID="{239D07E0-BB25-4158-926E-CA0A11EE7C4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9B4C1-F1AF-408A-A724-BFDB54DF9B1E}" type="pres">
      <dgm:prSet presAssocID="{EE38F8FE-26E5-4D4A-861B-ABFAC36C6FC4}" presName="Name8" presStyleCnt="0"/>
      <dgm:spPr/>
    </dgm:pt>
    <dgm:pt modelId="{CA603A40-6FDD-4C9B-936D-672E3B33314F}" type="pres">
      <dgm:prSet presAssocID="{EE38F8FE-26E5-4D4A-861B-ABFAC36C6FC4}" presName="level" presStyleLbl="node1" presStyleIdx="1" presStyleCnt="3" custScaleX="96511" custScaleY="86081" custLinFactNeighborX="-1713" custLinFactNeighborY="-9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31E81-0690-453B-A0A9-0ADA5E19025E}" type="pres">
      <dgm:prSet presAssocID="{EE38F8FE-26E5-4D4A-861B-ABFAC36C6F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7B404-D656-44A2-8DA9-1812330B461F}" type="pres">
      <dgm:prSet presAssocID="{1A45091B-4411-4AC3-BB4C-BD9DA075B3A4}" presName="Name8" presStyleCnt="0"/>
      <dgm:spPr/>
    </dgm:pt>
    <dgm:pt modelId="{E0F26326-20EB-4B50-BB43-B0955B2B7B35}" type="pres">
      <dgm:prSet presAssocID="{1A45091B-4411-4AC3-BB4C-BD9DA075B3A4}" presName="level" presStyleLbl="node1" presStyleIdx="2" presStyleCnt="3" custScaleX="97722" custScaleY="94137" custLinFactNeighborX="-3404" custLinFactNeighborY="-52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59F250-C210-4111-88AD-2C2213966CB8}" type="pres">
      <dgm:prSet presAssocID="{1A45091B-4411-4AC3-BB4C-BD9DA075B3A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66EE3C-7CED-49C0-AEF3-9E20D70746CC}" srcId="{67A5C5A3-F2F3-4BF1-A437-15D502EC5846}" destId="{1A45091B-4411-4AC3-BB4C-BD9DA075B3A4}" srcOrd="2" destOrd="0" parTransId="{DAFB03D7-C0D2-4814-B24F-471168FF7719}" sibTransId="{A9D982CE-4E81-4C9B-A1CC-DE60BB058529}"/>
    <dgm:cxn modelId="{B9E1E7C8-2870-4BD1-90CE-F885D906F18C}" srcId="{67A5C5A3-F2F3-4BF1-A437-15D502EC5846}" destId="{239D07E0-BB25-4158-926E-CA0A11EE7C47}" srcOrd="0" destOrd="0" parTransId="{D14FCFD3-A3D2-4719-9012-9981DC3078A2}" sibTransId="{93B47D6D-41F4-4C37-AC62-AFFB16A5F3A0}"/>
    <dgm:cxn modelId="{8801F502-0560-4FFE-B3B5-2E7AE833CA29}" type="presOf" srcId="{67A5C5A3-F2F3-4BF1-A437-15D502EC5846}" destId="{7B4E4CD5-2509-4CE6-9897-4FCDE3013270}" srcOrd="0" destOrd="0" presId="urn:microsoft.com/office/officeart/2005/8/layout/pyramid3"/>
    <dgm:cxn modelId="{BE695448-A52A-4CEF-906E-FD01C8A63E5A}" type="presOf" srcId="{239D07E0-BB25-4158-926E-CA0A11EE7C47}" destId="{4D0391F6-F903-46BE-90C7-52B46B5E5641}" srcOrd="1" destOrd="0" presId="urn:microsoft.com/office/officeart/2005/8/layout/pyramid3"/>
    <dgm:cxn modelId="{609AA07E-238A-47F4-92E8-AFA562C5C742}" type="presOf" srcId="{1A45091B-4411-4AC3-BB4C-BD9DA075B3A4}" destId="{6559F250-C210-4111-88AD-2C2213966CB8}" srcOrd="1" destOrd="0" presId="urn:microsoft.com/office/officeart/2005/8/layout/pyramid3"/>
    <dgm:cxn modelId="{4C370F27-D56F-4E3D-AF90-E825A828C33D}" type="presOf" srcId="{239D07E0-BB25-4158-926E-CA0A11EE7C47}" destId="{21F4D062-37B2-47E3-B90D-3F03EF464053}" srcOrd="0" destOrd="0" presId="urn:microsoft.com/office/officeart/2005/8/layout/pyramid3"/>
    <dgm:cxn modelId="{CB83680C-1CBF-4B6D-A7E0-AA0DD2C6BFC6}" type="presOf" srcId="{EE38F8FE-26E5-4D4A-861B-ABFAC36C6FC4}" destId="{15831E81-0690-453B-A0A9-0ADA5E19025E}" srcOrd="1" destOrd="0" presId="urn:microsoft.com/office/officeart/2005/8/layout/pyramid3"/>
    <dgm:cxn modelId="{08D96C4D-E4B7-428B-A05A-D1CF3F335879}" srcId="{67A5C5A3-F2F3-4BF1-A437-15D502EC5846}" destId="{EE38F8FE-26E5-4D4A-861B-ABFAC36C6FC4}" srcOrd="1" destOrd="0" parTransId="{312805E4-84DD-426D-A9A4-00C1A2BFB52F}" sibTransId="{34CB5C24-1F07-4E83-A432-6DDDEA2A3B71}"/>
    <dgm:cxn modelId="{A4C60464-A10D-4E1E-A149-8C2AB788D389}" type="presOf" srcId="{1A45091B-4411-4AC3-BB4C-BD9DA075B3A4}" destId="{E0F26326-20EB-4B50-BB43-B0955B2B7B35}" srcOrd="0" destOrd="0" presId="urn:microsoft.com/office/officeart/2005/8/layout/pyramid3"/>
    <dgm:cxn modelId="{FC0D8863-2F00-4931-A7CC-7001DD1A26F9}" type="presOf" srcId="{EE38F8FE-26E5-4D4A-861B-ABFAC36C6FC4}" destId="{CA603A40-6FDD-4C9B-936D-672E3B33314F}" srcOrd="0" destOrd="0" presId="urn:microsoft.com/office/officeart/2005/8/layout/pyramid3"/>
    <dgm:cxn modelId="{880E24B7-57FF-4511-AE0A-5C52746745A4}" type="presParOf" srcId="{7B4E4CD5-2509-4CE6-9897-4FCDE3013270}" destId="{62F78CAC-E35F-4EC4-A1A7-510A2CBF2DDB}" srcOrd="0" destOrd="0" presId="urn:microsoft.com/office/officeart/2005/8/layout/pyramid3"/>
    <dgm:cxn modelId="{830D7B71-C216-4C0F-93DC-BBCB3D5EF582}" type="presParOf" srcId="{62F78CAC-E35F-4EC4-A1A7-510A2CBF2DDB}" destId="{21F4D062-37B2-47E3-B90D-3F03EF464053}" srcOrd="0" destOrd="0" presId="urn:microsoft.com/office/officeart/2005/8/layout/pyramid3"/>
    <dgm:cxn modelId="{1786D96D-7E1A-4886-A6B4-B6B31C8CA574}" type="presParOf" srcId="{62F78CAC-E35F-4EC4-A1A7-510A2CBF2DDB}" destId="{4D0391F6-F903-46BE-90C7-52B46B5E5641}" srcOrd="1" destOrd="0" presId="urn:microsoft.com/office/officeart/2005/8/layout/pyramid3"/>
    <dgm:cxn modelId="{7EE951C0-FCD2-46F6-B9E1-8A0BA31E3360}" type="presParOf" srcId="{7B4E4CD5-2509-4CE6-9897-4FCDE3013270}" destId="{1469B4C1-F1AF-408A-A724-BFDB54DF9B1E}" srcOrd="1" destOrd="0" presId="urn:microsoft.com/office/officeart/2005/8/layout/pyramid3"/>
    <dgm:cxn modelId="{30A0AEFA-11DC-4EDB-8EA1-5A4FB524E92E}" type="presParOf" srcId="{1469B4C1-F1AF-408A-A724-BFDB54DF9B1E}" destId="{CA603A40-6FDD-4C9B-936D-672E3B33314F}" srcOrd="0" destOrd="0" presId="urn:microsoft.com/office/officeart/2005/8/layout/pyramid3"/>
    <dgm:cxn modelId="{B7C98C31-AD50-4447-9E6F-31EB03492089}" type="presParOf" srcId="{1469B4C1-F1AF-408A-A724-BFDB54DF9B1E}" destId="{15831E81-0690-453B-A0A9-0ADA5E19025E}" srcOrd="1" destOrd="0" presId="urn:microsoft.com/office/officeart/2005/8/layout/pyramid3"/>
    <dgm:cxn modelId="{9418789E-F166-430C-ABF1-672A17C1264A}" type="presParOf" srcId="{7B4E4CD5-2509-4CE6-9897-4FCDE3013270}" destId="{9047B404-D656-44A2-8DA9-1812330B461F}" srcOrd="2" destOrd="0" presId="urn:microsoft.com/office/officeart/2005/8/layout/pyramid3"/>
    <dgm:cxn modelId="{A8EFEF8C-23E7-4D56-B362-26860F0120CB}" type="presParOf" srcId="{9047B404-D656-44A2-8DA9-1812330B461F}" destId="{E0F26326-20EB-4B50-BB43-B0955B2B7B35}" srcOrd="0" destOrd="0" presId="urn:microsoft.com/office/officeart/2005/8/layout/pyramid3"/>
    <dgm:cxn modelId="{BA4F4FEA-148D-44EC-9940-42BCB023BDDE}" type="presParOf" srcId="{9047B404-D656-44A2-8DA9-1812330B461F}" destId="{6559F250-C210-4111-88AD-2C2213966CB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F4D062-37B2-47E3-B90D-3F03EF464053}">
      <dsp:nvSpPr>
        <dsp:cNvPr id="0" name=""/>
        <dsp:cNvSpPr/>
      </dsp:nvSpPr>
      <dsp:spPr>
        <a:xfrm rot="10800000">
          <a:off x="0" y="0"/>
          <a:ext cx="7467599" cy="2060197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66% County governments, programs and grants</a:t>
          </a:r>
          <a:endParaRPr lang="en-US" sz="2400" kern="1200" dirty="0"/>
        </a:p>
      </dsp:txBody>
      <dsp:txXfrm>
        <a:off x="1306829" y="0"/>
        <a:ext cx="4853940" cy="2060197"/>
      </dsp:txXfrm>
    </dsp:sp>
    <dsp:sp modelId="{CA603A40-6FDD-4C9B-936D-672E3B33314F}">
      <dsp:nvSpPr>
        <dsp:cNvPr id="0" name=""/>
        <dsp:cNvSpPr/>
      </dsp:nvSpPr>
      <dsp:spPr>
        <a:xfrm rot="10800000">
          <a:off x="1944758" y="2049450"/>
          <a:ext cx="3602595" cy="944982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27% - 32% U.S. Forest Service programs</a:t>
          </a:r>
          <a:endParaRPr lang="en-US" sz="1600" kern="1200" dirty="0"/>
        </a:p>
      </dsp:txBody>
      <dsp:txXfrm>
        <a:off x="2575212" y="2049450"/>
        <a:ext cx="2341687" cy="944982"/>
      </dsp:txXfrm>
    </dsp:sp>
    <dsp:sp modelId="{E0F26326-20EB-4B50-BB43-B0955B2B7B35}">
      <dsp:nvSpPr>
        <dsp:cNvPr id="0" name=""/>
        <dsp:cNvSpPr/>
      </dsp:nvSpPr>
      <dsp:spPr>
        <a:xfrm rot="10800000">
          <a:off x="2790911" y="2947952"/>
          <a:ext cx="1905431" cy="1033419"/>
        </a:xfrm>
        <a:prstGeom prst="trapezoid">
          <a:avLst>
            <a:gd name="adj" fmla="val 943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2% - 7%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Foundations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kern="1200" dirty="0" smtClean="0"/>
            <a:t>&amp; misc.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 dirty="0"/>
        </a:p>
      </dsp:txBody>
      <dsp:txXfrm>
        <a:off x="2790911" y="2947952"/>
        <a:ext cx="1905431" cy="1033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2C565-4A0B-49B0-8578-733A2195FBF8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5EAE2-A4D2-460D-8965-BAE610D2C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255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9741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653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753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753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140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47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9303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01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954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5019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0769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0769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0769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076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4236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pauses here for speaker; click</a:t>
            </a:r>
            <a:r>
              <a:rPr lang="en-US" baseline="0" dirty="0" smtClean="0"/>
              <a:t> mouse to continue.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0769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5019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5019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9269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7909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7909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7909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4692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2510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1441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25107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8166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67144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35287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60302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65315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89656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EAE2-A4D2-460D-8965-BAE610D2C60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974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451DEABC-D766-4322-8E78-B830FAE35C72}" type="datetime4">
              <a:rPr lang="en-US" smtClean="0"/>
              <a:pPr/>
              <a:t>December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F3131F9E-604E-4343-9F29-EF72E8231CAD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34A8E1CE-37F8-4102-8DF9-852A0A51F293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1371600"/>
          </a:xfrm>
          <a:ln>
            <a:noFill/>
          </a:ln>
        </p:spPr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40386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51663BA-01FC-4367-B6F3-ABB2645D55F1}" type="datetime4">
              <a:rPr lang="en-US" smtClean="0"/>
              <a:pPr/>
              <a:t>December 4,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9B19C71-EC74-44AF-B27E-FC7DC3C3A61D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A5CDA29-3CBE-48EA-92AE-A996835462BA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E29EC054-3869-4501-B163-1BBFDE8DCE04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0A63D831-56C1-49CF-8EF7-8B9A98402BCD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EAD5615-7F4F-4584-84D5-CC95918C321F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6EEA923-9BEE-48CE-9F28-5B525F399BAD}" type="datetime4">
              <a:rPr lang="en-US" smtClean="0"/>
              <a:pPr/>
              <a:t>December 4,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76200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00204"/>
            <a:ext cx="2622665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85" y="6169108"/>
            <a:ext cx="2621280" cy="365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1"/>
            <a:ext cx="7772400" cy="10667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/>
            </a:r>
            <a:b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</a:b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FRIENDS</a:t>
            </a:r>
            <a:r>
              <a:rPr lang="en-US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OF </a:t>
            </a:r>
            <a:r>
              <a:rPr lang="en-US" sz="4400" b="1" dirty="0">
                <a:solidFill>
                  <a:srgbClr val="339966"/>
                </a:solidFill>
                <a:ea typeface="Times New Roman"/>
                <a:cs typeface="Times New Roman"/>
              </a:rPr>
              <a:t>THE TRAIL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24400"/>
            <a:ext cx="6858000" cy="16764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/>
          </a:bodyPr>
          <a:lstStyle/>
          <a:p>
            <a:pPr algn="ctr"/>
            <a:r>
              <a:rPr lang="en-US" b="1" cap="none" dirty="0" smtClean="0">
                <a:solidFill>
                  <a:srgbClr val="339966"/>
                </a:solidFill>
                <a:latin typeface="Segoe Print" pitchFamily="2" charset="0"/>
              </a:rPr>
              <a:t>A nonprofit organization dedicated to cleaning up Washington’s public lands and waterways</a:t>
            </a:r>
          </a:p>
          <a:p>
            <a:pPr algn="ctr">
              <a:lnSpc>
                <a:spcPts val="6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PO </a:t>
            </a:r>
            <a:r>
              <a:rPr lang="en-US" sz="1200" cap="none" dirty="0">
                <a:solidFill>
                  <a:srgbClr val="339966"/>
                </a:solidFill>
              </a:rPr>
              <a:t>Box 1124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North Bend, WA  98045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Phone/Fax:  425-831-5486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Email: </a:t>
            </a:r>
            <a:r>
              <a:rPr lang="en-US" sz="1200" cap="none" dirty="0" smtClean="0">
                <a:solidFill>
                  <a:srgbClr val="339966"/>
                </a:solidFill>
              </a:rPr>
              <a:t>friendsot@comcast.net</a:t>
            </a: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www.friendsofthetrail.org</a:t>
            </a:r>
            <a:endParaRPr lang="en-US" sz="1200" cap="none" dirty="0">
              <a:solidFill>
                <a:srgbClr val="339966"/>
              </a:solidFill>
            </a:endParaRPr>
          </a:p>
          <a:p>
            <a:pPr algn="ctr"/>
            <a:endParaRPr lang="en-US" cap="none" dirty="0">
              <a:solidFill>
                <a:srgbClr val="3399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591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20000" cy="762000"/>
          </a:xfrm>
        </p:spPr>
        <p:txBody>
          <a:bodyPr>
            <a:normAutofit/>
          </a:bodyPr>
          <a:lstStyle/>
          <a:p>
            <a:pPr marL="274320"/>
            <a:r>
              <a:rPr lang="en-US" sz="4000" dirty="0" smtClean="0">
                <a:solidFill>
                  <a:srgbClr val="FF0000"/>
                </a:solidFill>
              </a:rPr>
              <a:t>. . . this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8684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90600"/>
          </a:xfrm>
        </p:spPr>
        <p:txBody>
          <a:bodyPr/>
          <a:lstStyle/>
          <a:p>
            <a:r>
              <a:rPr lang="en-US" dirty="0" smtClean="0"/>
              <a:t>A day on the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Enjoy Washington’s magnificent scenery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Just don’t look down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You might not like what you find.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514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90600"/>
          </a:xfrm>
        </p:spPr>
        <p:txBody>
          <a:bodyPr/>
          <a:lstStyle/>
          <a:p>
            <a:r>
              <a:rPr lang="en-US" dirty="0" smtClean="0"/>
              <a:t>A day on the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4572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Enjoy Washington’s magnificent scenery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Just don’t look down . . 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You might not like what you find.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721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 LOCAL WALKING GUIDEBOOK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“[The way] bends sharply left and a garbage-dump lane proceeds   straight . . .”</a:t>
            </a:r>
          </a:p>
          <a:p>
            <a:pPr>
              <a:spcBef>
                <a:spcPts val="72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“Look over the brink to a million-odd beer bottles and cans and a litter of broken cars . . .”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393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590800"/>
            <a:ext cx="5486400" cy="3200400"/>
          </a:xfrm>
        </p:spPr>
        <p:txBody>
          <a:bodyPr>
            <a:noAutofit/>
          </a:bodyPr>
          <a:lstStyle/>
          <a:p>
            <a:pPr>
              <a:spcBef>
                <a:spcPts val="48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A couple of people thought this would be nicer . . .</a:t>
            </a:r>
          </a:p>
          <a:p>
            <a:pPr>
              <a:spcBef>
                <a:spcPts val="16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. . . AND DECIDED TO MAKE IT HAPPEN ! ! !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300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 </a:t>
            </a:r>
            <a:br>
              <a:rPr lang="en-US" dirty="0" smtClean="0"/>
            </a:br>
            <a:r>
              <a:rPr lang="en-US" dirty="0" smtClean="0"/>
              <a:t>friends of the trail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7620000" cy="2672963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00B0F0"/>
                </a:solidFill>
              </a:rPr>
              <a:t>1996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Founded as a husband and wife duo</a:t>
            </a:r>
          </a:p>
          <a:p>
            <a:pPr algn="ctr"/>
            <a:r>
              <a:rPr lang="en-US" u="sng" dirty="0" smtClean="0">
                <a:solidFill>
                  <a:srgbClr val="00B0F0"/>
                </a:solidFill>
              </a:rPr>
              <a:t>2002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Winner of Department of Ecology’s Environmental Excellence Award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     </a:t>
            </a:r>
            <a:r>
              <a:rPr lang="en-US" u="sng" dirty="0" smtClean="0">
                <a:solidFill>
                  <a:srgbClr val="00B0F0"/>
                </a:solidFill>
              </a:rPr>
              <a:t>WASHINGTON’S HIGHEST ENVIRONMENTAL HONOR</a:t>
            </a:r>
            <a:endParaRPr 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909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2002 environmental excellence award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35814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83464" indent="-283464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“ . . . an </a:t>
            </a:r>
            <a:r>
              <a:rPr lang="en-US" sz="1600" dirty="0">
                <a:solidFill>
                  <a:srgbClr val="00B0F0"/>
                </a:solidFill>
              </a:rPr>
              <a:t>asset to Snohomish County in helping to maintain public lands that are clean and available for all to </a:t>
            </a:r>
            <a:r>
              <a:rPr lang="en-US" sz="1600" dirty="0" smtClean="0">
                <a:solidFill>
                  <a:srgbClr val="00B0F0"/>
                </a:solidFill>
              </a:rPr>
              <a:t>enjoy”</a:t>
            </a:r>
          </a:p>
          <a:p>
            <a:r>
              <a:rPr lang="en-US" sz="1600" dirty="0">
                <a:solidFill>
                  <a:srgbClr val="00B0F0"/>
                </a:solidFill>
              </a:rPr>
              <a:t>	</a:t>
            </a:r>
            <a:r>
              <a:rPr lang="en-US" sz="1600" dirty="0" smtClean="0">
                <a:solidFill>
                  <a:srgbClr val="00B0F0"/>
                </a:solidFill>
              </a:rPr>
              <a:t>- </a:t>
            </a:r>
            <a:r>
              <a:rPr lang="en-US" sz="1600" dirty="0">
                <a:solidFill>
                  <a:srgbClr val="00B0F0"/>
                </a:solidFill>
              </a:rPr>
              <a:t>Matt </a:t>
            </a:r>
            <a:r>
              <a:rPr lang="en-US" sz="1600" dirty="0" err="1" smtClean="0">
                <a:solidFill>
                  <a:srgbClr val="00B0F0"/>
                </a:solidFill>
              </a:rPr>
              <a:t>Zybas</a:t>
            </a:r>
            <a:r>
              <a:rPr lang="en-US" sz="1600" dirty="0" smtClean="0">
                <a:solidFill>
                  <a:srgbClr val="00B0F0"/>
                </a:solidFill>
              </a:rPr>
              <a:t>, Snohomish </a:t>
            </a:r>
            <a:r>
              <a:rPr lang="en-US" sz="1600" dirty="0">
                <a:solidFill>
                  <a:srgbClr val="00B0F0"/>
                </a:solidFill>
              </a:rPr>
              <a:t>County Solid Waste Management </a:t>
            </a:r>
            <a:r>
              <a:rPr lang="en-US" sz="1600" dirty="0" smtClean="0">
                <a:solidFill>
                  <a:srgbClr val="00B0F0"/>
                </a:solidFill>
              </a:rPr>
              <a:t>Division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 “ . . . highly </a:t>
            </a:r>
            <a:r>
              <a:rPr lang="en-US" sz="1600" dirty="0">
                <a:solidFill>
                  <a:srgbClr val="00B0F0"/>
                </a:solidFill>
              </a:rPr>
              <a:t>effective in leveraging community resources in the battle to </a:t>
            </a:r>
            <a:r>
              <a:rPr lang="en-US" sz="1600" dirty="0" smtClean="0">
                <a:solidFill>
                  <a:srgbClr val="00B0F0"/>
                </a:solidFill>
              </a:rPr>
              <a:t>     keep </a:t>
            </a:r>
            <a:r>
              <a:rPr lang="en-US" sz="1600" dirty="0">
                <a:solidFill>
                  <a:srgbClr val="00B0F0"/>
                </a:solidFill>
              </a:rPr>
              <a:t>Washington beautiful, and the results are </a:t>
            </a:r>
            <a:r>
              <a:rPr lang="en-US" sz="1600" dirty="0" smtClean="0">
                <a:solidFill>
                  <a:srgbClr val="00B0F0"/>
                </a:solidFill>
              </a:rPr>
              <a:t>impressive.”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	</a:t>
            </a:r>
            <a:r>
              <a:rPr lang="en-US" sz="1600" dirty="0">
                <a:solidFill>
                  <a:srgbClr val="00B0F0"/>
                </a:solidFill>
              </a:rPr>
              <a:t>- Polly </a:t>
            </a:r>
            <a:r>
              <a:rPr lang="en-US" sz="1600" dirty="0" smtClean="0">
                <a:solidFill>
                  <a:srgbClr val="00B0F0"/>
                </a:solidFill>
              </a:rPr>
              <a:t>Young, </a:t>
            </a:r>
            <a:r>
              <a:rPr lang="en-US" sz="1600" dirty="0">
                <a:solidFill>
                  <a:srgbClr val="00B0F0"/>
                </a:solidFill>
              </a:rPr>
              <a:t>King </a:t>
            </a:r>
            <a:r>
              <a:rPr lang="en-US" sz="1600" dirty="0" smtClean="0">
                <a:solidFill>
                  <a:srgbClr val="00B0F0"/>
                </a:solidFill>
              </a:rPr>
              <a:t>County </a:t>
            </a:r>
            <a:r>
              <a:rPr lang="en-US" sz="1600" dirty="0">
                <a:solidFill>
                  <a:srgbClr val="00B0F0"/>
                </a:solidFill>
              </a:rPr>
              <a:t>Department of Natural </a:t>
            </a:r>
            <a:r>
              <a:rPr lang="en-US" sz="1600" dirty="0" smtClean="0">
                <a:solidFill>
                  <a:srgbClr val="00B0F0"/>
                </a:solidFill>
              </a:rPr>
              <a:t>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B0F0"/>
                </a:solidFill>
              </a:rPr>
              <a:t>“Through </a:t>
            </a:r>
            <a:r>
              <a:rPr lang="en-US" sz="1600" dirty="0">
                <a:solidFill>
                  <a:srgbClr val="00B0F0"/>
                </a:solidFill>
              </a:rPr>
              <a:t>their combined strengths, efforts and determination, Washington's environment is in better shape and public lands are far cleaner for all to </a:t>
            </a:r>
            <a:r>
              <a:rPr lang="en-US" sz="1600" dirty="0" smtClean="0">
                <a:solidFill>
                  <a:srgbClr val="00B0F0"/>
                </a:solidFill>
              </a:rPr>
              <a:t>enjoy.”</a:t>
            </a:r>
          </a:p>
          <a:p>
            <a:r>
              <a:rPr lang="en-US" sz="1600" dirty="0">
                <a:solidFill>
                  <a:srgbClr val="00B0F0"/>
                </a:solidFill>
              </a:rPr>
              <a:t>	- Ray </a:t>
            </a:r>
            <a:r>
              <a:rPr lang="en-US" sz="1600" dirty="0" err="1">
                <a:solidFill>
                  <a:srgbClr val="00B0F0"/>
                </a:solidFill>
              </a:rPr>
              <a:t>Hellwig</a:t>
            </a:r>
            <a:r>
              <a:rPr lang="en-US" sz="1600" dirty="0">
                <a:solidFill>
                  <a:srgbClr val="00B0F0"/>
                </a:solidFill>
              </a:rPr>
              <a:t>, </a:t>
            </a:r>
            <a:r>
              <a:rPr lang="en-US" sz="1600" dirty="0" smtClean="0">
                <a:solidFill>
                  <a:srgbClr val="00B0F0"/>
                </a:solidFill>
              </a:rPr>
              <a:t>NW Regional Director, Department </a:t>
            </a:r>
            <a:r>
              <a:rPr lang="en-US" sz="1600" dirty="0">
                <a:solidFill>
                  <a:srgbClr val="00B0F0"/>
                </a:solidFill>
              </a:rPr>
              <a:t>of </a:t>
            </a:r>
            <a:r>
              <a:rPr lang="en-US" sz="1600" dirty="0" smtClean="0">
                <a:solidFill>
                  <a:srgbClr val="00B0F0"/>
                </a:solidFill>
              </a:rPr>
              <a:t>Ecology</a:t>
            </a:r>
          </a:p>
          <a:p>
            <a:pPr algn="ctr"/>
            <a:r>
              <a:rPr lang="en-US" sz="1600" dirty="0" smtClean="0">
                <a:solidFill>
                  <a:srgbClr val="00B0F0"/>
                </a:solidFill>
              </a:rPr>
              <a:t>News release: http</a:t>
            </a:r>
            <a:r>
              <a:rPr lang="en-US" sz="1600" dirty="0">
                <a:solidFill>
                  <a:srgbClr val="00B0F0"/>
                </a:solidFill>
              </a:rPr>
              <a:t>://www.ecy.wa.gov/news/2002news/2002-223.html</a:t>
            </a:r>
          </a:p>
        </p:txBody>
      </p:sp>
    </p:spTree>
    <p:extLst>
      <p:ext uri="{BB962C8B-B14F-4D97-AF65-F5344CB8AC3E}">
        <p14:creationId xmlns="" xmlns:p14="http://schemas.microsoft.com/office/powerpoint/2010/main" val="1519855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16002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Contacting the responsible land management agencies</a:t>
            </a:r>
          </a:p>
          <a:p>
            <a:pPr marL="800100" lvl="1" indent="-342900"/>
            <a:r>
              <a:rPr lang="en-US" b="1" dirty="0" smtClean="0">
                <a:solidFill>
                  <a:srgbClr val="FFFF00"/>
                </a:solidFill>
              </a:rPr>
              <a:t>Identifying the problem</a:t>
            </a:r>
          </a:p>
          <a:p>
            <a:pPr marL="1485900" lvl="2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Agencies simply </a:t>
            </a:r>
            <a:r>
              <a:rPr lang="en-US" b="1" dirty="0">
                <a:solidFill>
                  <a:srgbClr val="FFFF00"/>
                </a:solidFill>
              </a:rPr>
              <a:t>don’t have the resources to keep their own lands free of trash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839043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10668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20000" cy="44958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 smtClean="0">
                <a:solidFill>
                  <a:srgbClr val="FFFF00"/>
                </a:solidFill>
              </a:rPr>
              <a:t>Identifying and leveraging the unused resource:</a:t>
            </a:r>
          </a:p>
          <a:p>
            <a:pPr marL="786384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People who owe community service requirements through the county court systems</a:t>
            </a:r>
          </a:p>
          <a:p>
            <a:pPr marL="786384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High school students with community service requirements for graduation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569389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91200" cy="13716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5814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Identifying </a:t>
            </a:r>
            <a:r>
              <a:rPr lang="en-US" dirty="0" smtClean="0">
                <a:solidFill>
                  <a:srgbClr val="FFFF00"/>
                </a:solidFill>
              </a:rPr>
              <a:t>and leveraging the </a:t>
            </a:r>
            <a:r>
              <a:rPr lang="en-US" dirty="0">
                <a:solidFill>
                  <a:srgbClr val="FFFF00"/>
                </a:solidFill>
              </a:rPr>
              <a:t>unused resource:</a:t>
            </a:r>
          </a:p>
          <a:p>
            <a:pPr marL="786384" lvl="1" indent="-342900">
              <a:buFont typeface="+mj-lt"/>
              <a:buAutoNum type="alphaLcPeriod" startAt="3"/>
            </a:pPr>
            <a:r>
              <a:rPr lang="en-US" sz="2200" dirty="0" smtClean="0">
                <a:solidFill>
                  <a:srgbClr val="FFFF00"/>
                </a:solidFill>
              </a:rPr>
              <a:t>A small corps of dedicated, reliable volunteers</a:t>
            </a:r>
          </a:p>
        </p:txBody>
      </p:sp>
    </p:spTree>
    <p:extLst>
      <p:ext uri="{BB962C8B-B14F-4D97-AF65-F5344CB8AC3E}">
        <p14:creationId xmlns="" xmlns:p14="http://schemas.microsoft.com/office/powerpoint/2010/main" val="3983172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Because all too commonly, scenes like this . . . turn into . . .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461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91200" cy="1371600"/>
          </a:xfrm>
        </p:spPr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58140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FFFF00"/>
                </a:solidFill>
              </a:rPr>
              <a:t>Identifying </a:t>
            </a:r>
            <a:r>
              <a:rPr lang="en-US" dirty="0" smtClean="0">
                <a:solidFill>
                  <a:srgbClr val="FFFF00"/>
                </a:solidFill>
              </a:rPr>
              <a:t>and leveraging the </a:t>
            </a:r>
            <a:r>
              <a:rPr lang="en-US" dirty="0">
                <a:solidFill>
                  <a:srgbClr val="FFFF00"/>
                </a:solidFill>
              </a:rPr>
              <a:t>unused resource:</a:t>
            </a:r>
          </a:p>
          <a:p>
            <a:pPr marL="786384" lvl="1" indent="-342900">
              <a:buFont typeface="+mj-lt"/>
              <a:buAutoNum type="alphaLcPeriod" startAt="3"/>
            </a:pPr>
            <a:r>
              <a:rPr lang="en-US" sz="2200" dirty="0" smtClean="0">
                <a:solidFill>
                  <a:srgbClr val="FFFF00"/>
                </a:solidFill>
              </a:rPr>
              <a:t>A small corps of dedicated, reliable volunteers</a:t>
            </a:r>
          </a:p>
          <a:p>
            <a:pPr marL="0" lvl="2" indent="0" algn="ctr">
              <a:spcBef>
                <a:spcPts val="480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ON THE GROUND LABOR COST = $0.00 per person hour</a:t>
            </a:r>
          </a:p>
          <a:p>
            <a:pPr marL="0" lvl="2" indent="0" algn="ctr">
              <a:spcBef>
                <a:spcPts val="4800"/>
              </a:spcBef>
              <a:buNone/>
            </a:pPr>
            <a:r>
              <a:rPr lang="en-US" sz="3600" b="1" i="1" u="sng" dirty="0" smtClean="0">
                <a:solidFill>
                  <a:srgbClr val="FF0000"/>
                </a:solidFill>
              </a:rPr>
              <a:t>UNBEATABLE</a:t>
            </a:r>
            <a:r>
              <a:rPr lang="en-US" sz="3600" b="1" dirty="0" smtClean="0">
                <a:solidFill>
                  <a:srgbClr val="FF0000"/>
                </a:solidFill>
              </a:rPr>
              <a:t>  bang for the buck</a:t>
            </a:r>
            <a:endParaRPr lang="en-US" sz="3600" b="1" i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2242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>
                <a:solidFill>
                  <a:srgbClr val="FFFF00"/>
                </a:solidFill>
              </a:rPr>
              <a:t>Closing in on the solution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Establishing relations with county councilmembers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Negotiating agreements for community service labor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solidFill>
                  <a:srgbClr val="FFFF00"/>
                </a:solidFill>
              </a:rPr>
              <a:t>Negotiating agreements with agencies for access to and cleanup of their lands and disposal of trash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County parks departments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County solid waste departments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State Department of Natural Resources</a:t>
            </a:r>
          </a:p>
          <a:p>
            <a:pPr marL="4229100" lvl="8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U.S. Forest Service</a:t>
            </a:r>
          </a:p>
        </p:txBody>
      </p:sp>
    </p:spTree>
    <p:extLst>
      <p:ext uri="{BB962C8B-B14F-4D97-AF65-F5344CB8AC3E}">
        <p14:creationId xmlns="" xmlns:p14="http://schemas.microsoft.com/office/powerpoint/2010/main" val="2667777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Work parties every weekend, many weekdays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Crews go out, rain or shine</a:t>
            </a:r>
          </a:p>
          <a:p>
            <a:pPr marL="1485900" lvl="2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Workers use tools, equipment and sweat and hard work to turn this . . . </a:t>
            </a:r>
          </a:p>
        </p:txBody>
      </p:sp>
    </p:spTree>
    <p:extLst>
      <p:ext uri="{BB962C8B-B14F-4D97-AF65-F5344CB8AC3E}">
        <p14:creationId xmlns="" xmlns:p14="http://schemas.microsoft.com/office/powerpoint/2010/main" val="2940710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620000" cy="31242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. . . back into this.</a:t>
            </a:r>
          </a:p>
          <a:p>
            <a:pPr marL="1485900" lvl="2" indent="-342900">
              <a:buFont typeface="Wingdings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294174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Work parties every weekend, many weekdays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Crews go out, rain or shine</a:t>
            </a:r>
          </a:p>
          <a:p>
            <a:pPr marL="1485900" lvl="2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Trash is loaded into company trucks and hauled to disposal, </a:t>
            </a:r>
            <a:r>
              <a:rPr lang="en-US" b="1" dirty="0" err="1" smtClean="0">
                <a:solidFill>
                  <a:srgbClr val="FFFF00"/>
                </a:solidFill>
              </a:rPr>
              <a:t>dropoff</a:t>
            </a:r>
            <a:r>
              <a:rPr lang="en-US" b="1" dirty="0" smtClean="0">
                <a:solidFill>
                  <a:srgbClr val="FFFF00"/>
                </a:solidFill>
              </a:rPr>
              <a:t> or recycling facilities.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Sites are cleaned up all over the state, from Eastern Washington to the Pacific Coast in Olympic National Park.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Special arrangements with entities such as U.S. Army Reserves for hauling out large, unwieldy items</a:t>
            </a:r>
            <a:endParaRPr lang="en-US" dirty="0">
              <a:solidFill>
                <a:srgbClr val="FFFF00"/>
              </a:solidFill>
            </a:endParaRPr>
          </a:p>
          <a:p>
            <a:pPr marL="1485900" lvl="2" indent="-342900">
              <a:buFont typeface="Wingdings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57271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WHOM WE 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620000" cy="37338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Citizens in the local areas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Improved quality of life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Reduction in outdoor crime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Mass underage drinking parties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“Chop shops”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Illegal dumping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People who come to visit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Hikers, bikers, river rafters, picnickers, campers, fishermen, photographers, artists, etc.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More tourists come and spend more money in clean, attractive areas.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18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364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981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9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7388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. . . this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392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848600" cy="3733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Aesthetics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Wildlife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Water quality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0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50"/>
            <a:ext cx="5791200" cy="1219200"/>
          </a:xfrm>
        </p:spPr>
        <p:txBody>
          <a:bodyPr/>
          <a:lstStyle/>
          <a:p>
            <a:r>
              <a:rPr lang="en-US" dirty="0" smtClean="0"/>
              <a:t>Banner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343400"/>
            <a:ext cx="7620000" cy="14478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Middle Fork Snoqualmie Valley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Removal of car hulks, abandoned “chop shops” and countless tons of miscellaneous trash to facilitate return of peaceful recreation and restoration of wildlife habitat</a:t>
            </a:r>
          </a:p>
        </p:txBody>
      </p:sp>
    </p:spTree>
    <p:extLst>
      <p:ext uri="{BB962C8B-B14F-4D97-AF65-F5344CB8AC3E}">
        <p14:creationId xmlns="" xmlns:p14="http://schemas.microsoft.com/office/powerpoint/2010/main" val="1424684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76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Banner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620000" cy="3048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Middle Fork Snoqualmie Valley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Removal of car hulks, abandoned “chop shops” and countless tons of miscellaneous trash to facilitate return of peaceful recreation and restoration of wildlife habitat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Sultan Basin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Establishment of no shooting zone by Snohomish County at Friends of the Trail’s urging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Reduction in need for repeated cleanup of the same shooting pits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341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need to continue 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All our on-the-ground labor is volunteered, so we don’t need any money to operate, right?</a:t>
            </a:r>
          </a:p>
          <a:p>
            <a:pPr algn="ctr">
              <a:spcBef>
                <a:spcPts val="8000"/>
              </a:spcBef>
            </a:pPr>
            <a:r>
              <a:rPr lang="en-US" sz="7200" dirty="0" smtClean="0">
                <a:solidFill>
                  <a:srgbClr val="FF3300"/>
                </a:solidFill>
              </a:rPr>
              <a:t>WRONG!!!</a:t>
            </a:r>
            <a:endParaRPr lang="en-US" sz="7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333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3" grpId="0" uiExpand="1" build="p"/>
      <p:bldP spid="3" grpId="1" uiExpand="1" build="p"/>
      <p:bldP spid="3" grpId="2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791200" cy="1371600"/>
          </a:xfrm>
        </p:spPr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620000" cy="40386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Company trucks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Maintenance and repair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Insurance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Depreciation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Supplies, tools and equipment</a:t>
            </a:r>
          </a:p>
        </p:txBody>
      </p:sp>
    </p:spTree>
    <p:extLst>
      <p:ext uri="{BB962C8B-B14F-4D97-AF65-F5344CB8AC3E}">
        <p14:creationId xmlns="" xmlns:p14="http://schemas.microsoft.com/office/powerpoint/2010/main" val="2553031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791200" cy="1371600"/>
          </a:xfrm>
        </p:spPr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620000" cy="40386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Portable office</a:t>
            </a:r>
          </a:p>
          <a:p>
            <a:pPr marL="800100" lvl="1" indent="-342900">
              <a:lnSpc>
                <a:spcPts val="18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Supplies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Telephone and Internet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>
                <a:solidFill>
                  <a:srgbClr val="FFFF00"/>
                </a:solidFill>
              </a:rPr>
              <a:t>Postage, publications and printing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Utilities</a:t>
            </a:r>
          </a:p>
          <a:p>
            <a:pPr marL="800100" lvl="1" indent="-342900">
              <a:lnSpc>
                <a:spcPts val="1800"/>
              </a:lnSpc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Depreciation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269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OUR EXPENSES?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7772400" cy="32004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Disposal fees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Liability and other insurance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IRS registration and miscellaneous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Skeleton paid staff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Executive Director/crew leader (full time)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Secretary/treasurer/</a:t>
            </a:r>
            <a:r>
              <a:rPr lang="en-US" dirty="0" err="1" smtClean="0">
                <a:solidFill>
                  <a:srgbClr val="FFFF00"/>
                </a:solidFill>
              </a:rPr>
              <a:t>grantwriter</a:t>
            </a:r>
            <a:r>
              <a:rPr lang="en-US" dirty="0" smtClean="0">
                <a:solidFill>
                  <a:srgbClr val="FFFF00"/>
                </a:solidFill>
              </a:rPr>
              <a:t> (part time)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Assistant crew leader (part time)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77942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620000" cy="3733800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rgbClr val="FFFF00"/>
                </a:solidFill>
              </a:rPr>
              <a:t>1996-99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Funded using founders’ personal funds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Executive Director took no salary for 2-1/2 years.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Founders paid for gas and insurance with their own money and donated phone cards.</a:t>
            </a:r>
          </a:p>
          <a:p>
            <a:pPr algn="ctr">
              <a:spcBef>
                <a:spcPts val="2400"/>
              </a:spcBef>
            </a:pPr>
            <a:r>
              <a:rPr lang="en-US" u="sng" dirty="0" smtClean="0">
                <a:solidFill>
                  <a:srgbClr val="FFFF00"/>
                </a:solidFill>
              </a:rPr>
              <a:t>Later Years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Government and grant funding - but always precarious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Always a shoestring budget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8392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3246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has </a:t>
            </a:r>
            <a:r>
              <a:rPr lang="en-US" dirty="0" smtClean="0"/>
              <a:t>OUR recent </a:t>
            </a:r>
            <a:r>
              <a:rPr lang="en-US" dirty="0"/>
              <a:t>funding come from?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3375373"/>
              </p:ext>
            </p:extLst>
          </p:nvPr>
        </p:nvGraphicFramePr>
        <p:xfrm>
          <a:off x="685800" y="1752600"/>
          <a:ext cx="7620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115947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b="0" dirty="0" smtClean="0">
                <a:solidFill>
                  <a:srgbClr val="FFFF00"/>
                </a:solidFill>
              </a:rPr>
              <a:t>Grants often have restrictions as to place and duration.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Can’t use funds from Grant X, earmarked for Location X, to clean up trash in Location Y.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If Grant X funds for Location X haven’t been used up by end of grant period, funds must be returned &amp; can’t be transferred to other work.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Extremely difficult to coordinate when we’re doing different things for different agencies.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Challenge is figuring out how to pay for everything and keep funds separated as to grant source.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435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. . . this</a:t>
            </a:r>
          </a:p>
          <a:p>
            <a:pPr marL="2560320">
              <a:spcBef>
                <a:spcPts val="960"/>
              </a:spcBef>
            </a:pPr>
            <a:r>
              <a:rPr lang="en-US" sz="3000" dirty="0" smtClean="0">
                <a:solidFill>
                  <a:srgbClr val="FF0000"/>
                </a:solidFill>
              </a:rPr>
              <a:t>. . . a load of roofing that would have cost several hundred dollars to dispose of legally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021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Mainstay government support is dwindling with squeezed agency budgets.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To operate more efficiently and be more responsive to growing needs, we need unrestricted general fund money that is not earmarked for specific areas, purposes and times of year.</a:t>
            </a:r>
          </a:p>
        </p:txBody>
      </p:sp>
    </p:spTree>
    <p:extLst>
      <p:ext uri="{BB962C8B-B14F-4D97-AF65-F5344CB8AC3E}">
        <p14:creationId xmlns="" xmlns:p14="http://schemas.microsoft.com/office/powerpoint/2010/main" val="1292108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620000" cy="3657600"/>
          </a:xfrm>
        </p:spPr>
        <p:txBody>
          <a:bodyPr/>
          <a:lstStyle/>
          <a:p>
            <a:pPr marL="342900" indent="-342900">
              <a:spcBef>
                <a:spcPts val="48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Funding </a:t>
            </a:r>
            <a:r>
              <a:rPr lang="en-US" dirty="0" smtClean="0">
                <a:solidFill>
                  <a:srgbClr val="FFFF00"/>
                </a:solidFill>
              </a:rPr>
              <a:t>that is </a:t>
            </a:r>
            <a:r>
              <a:rPr lang="en-US" dirty="0">
                <a:solidFill>
                  <a:srgbClr val="FFFF00"/>
                </a:solidFill>
              </a:rPr>
              <a:t>sustainable from year to </a:t>
            </a:r>
            <a:r>
              <a:rPr lang="en-US" dirty="0" smtClean="0">
                <a:solidFill>
                  <a:srgbClr val="FFFF00"/>
                </a:solidFill>
              </a:rPr>
              <a:t>year to service ongoing capital needs is more useful than funding that </a:t>
            </a:r>
            <a:r>
              <a:rPr lang="en-US" dirty="0">
                <a:solidFill>
                  <a:srgbClr val="FFFF00"/>
                </a:solidFill>
              </a:rPr>
              <a:t>stops after one </a:t>
            </a:r>
            <a:r>
              <a:rPr lang="en-US" dirty="0" smtClean="0">
                <a:solidFill>
                  <a:srgbClr val="FFFF00"/>
                </a:solidFill>
              </a:rPr>
              <a:t>year.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Equipment </a:t>
            </a:r>
            <a:r>
              <a:rPr lang="en-US" b="1" dirty="0">
                <a:solidFill>
                  <a:srgbClr val="FFFF00"/>
                </a:solidFill>
              </a:rPr>
              <a:t>needs to be maintained.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Crew leader needs to be paid.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FF00"/>
                </a:solidFill>
              </a:rPr>
              <a:t>Trucks needs to be replaced as they wear out.</a:t>
            </a:r>
          </a:p>
        </p:txBody>
      </p:sp>
    </p:spTree>
    <p:extLst>
      <p:ext uri="{BB962C8B-B14F-4D97-AF65-F5344CB8AC3E}">
        <p14:creationId xmlns="" xmlns:p14="http://schemas.microsoft.com/office/powerpoint/2010/main" val="3632645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18160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Grants large enough to facilitate achieving our goals are more efficient </a:t>
            </a:r>
            <a:r>
              <a:rPr lang="en-US" sz="2400" dirty="0" smtClean="0">
                <a:solidFill>
                  <a:srgbClr val="FFFF00"/>
                </a:solidFill>
              </a:rPr>
              <a:t>than large numbers of small </a:t>
            </a:r>
            <a:r>
              <a:rPr lang="en-US" sz="2400" dirty="0">
                <a:solidFill>
                  <a:srgbClr val="FFFF00"/>
                </a:solidFill>
              </a:rPr>
              <a:t>donations.</a:t>
            </a:r>
          </a:p>
          <a:p>
            <a:pPr marL="3771900" lvl="7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b="1" dirty="0">
                <a:solidFill>
                  <a:srgbClr val="FFFF00"/>
                </a:solidFill>
              </a:rPr>
              <a:t>Paperwork and breakdown reporting requirements are the same for a $</a:t>
            </a:r>
            <a:r>
              <a:rPr lang="en-US" sz="2200" b="1" dirty="0" smtClean="0">
                <a:solidFill>
                  <a:srgbClr val="FFFF00"/>
                </a:solidFill>
              </a:rPr>
              <a:t>5,000 </a:t>
            </a:r>
            <a:r>
              <a:rPr lang="en-US" sz="2200" b="1" dirty="0">
                <a:solidFill>
                  <a:srgbClr val="FFFF00"/>
                </a:solidFill>
              </a:rPr>
              <a:t>grant as for a $</a:t>
            </a:r>
            <a:r>
              <a:rPr lang="en-US" sz="2200" b="1" dirty="0" smtClean="0">
                <a:solidFill>
                  <a:srgbClr val="FFFF00"/>
                </a:solidFill>
              </a:rPr>
              <a:t>50,000 </a:t>
            </a:r>
            <a:r>
              <a:rPr lang="en-US" sz="2200" b="1" dirty="0">
                <a:solidFill>
                  <a:srgbClr val="FFFF00"/>
                </a:solidFill>
              </a:rPr>
              <a:t>grant.</a:t>
            </a:r>
          </a:p>
          <a:p>
            <a:pPr marL="342900" indent="-342900">
              <a:spcBef>
                <a:spcPts val="18400"/>
              </a:spcBef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FF00"/>
                </a:solidFill>
              </a:rPr>
              <a:t>Secretary/treasurer/</a:t>
            </a:r>
            <a:r>
              <a:rPr lang="en-US" sz="2200" b="1" dirty="0" err="1" smtClean="0">
                <a:solidFill>
                  <a:srgbClr val="FFFF00"/>
                </a:solidFill>
              </a:rPr>
              <a:t>grantwriter</a:t>
            </a:r>
            <a:r>
              <a:rPr lang="en-US" sz="2200" b="1" dirty="0" smtClean="0">
                <a:solidFill>
                  <a:srgbClr val="FFFF00"/>
                </a:solidFill>
              </a:rPr>
              <a:t>                                               </a:t>
            </a:r>
            <a:r>
              <a:rPr lang="en-US" sz="2200" b="1" dirty="0">
                <a:solidFill>
                  <a:srgbClr val="FFFF00"/>
                </a:solidFill>
              </a:rPr>
              <a:t>already works a full time job </a:t>
            </a:r>
            <a:r>
              <a:rPr lang="en-US" sz="2200" b="1" dirty="0" smtClean="0">
                <a:solidFill>
                  <a:srgbClr val="FFFF00"/>
                </a:solidFill>
              </a:rPr>
              <a:t>                                                        with </a:t>
            </a:r>
            <a:r>
              <a:rPr lang="en-US" sz="2200" b="1" dirty="0">
                <a:solidFill>
                  <a:srgbClr val="FFFF00"/>
                </a:solidFill>
              </a:rPr>
              <a:t>another employer.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514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48600" cy="4953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What we could do with your financial help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Maintain current level of service.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Clean up problem areas that we no longer have funds to work in.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Maintain problem areas we have previously cleaned up, or they will get as bad as they were before.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Expand into new areas.</a:t>
            </a:r>
          </a:p>
        </p:txBody>
      </p:sp>
    </p:spTree>
    <p:extLst>
      <p:ext uri="{BB962C8B-B14F-4D97-AF65-F5344CB8AC3E}">
        <p14:creationId xmlns="" xmlns:p14="http://schemas.microsoft.com/office/powerpoint/2010/main" val="1621027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48600" cy="4953000"/>
          </a:xfrm>
        </p:spPr>
        <p:txBody>
          <a:bodyPr/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WISH LIST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Boat for Snoqualmie River project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Truck dealer willing to donate truck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Experienced </a:t>
            </a:r>
            <a:r>
              <a:rPr lang="en-US" dirty="0" err="1">
                <a:solidFill>
                  <a:srgbClr val="FFFF00"/>
                </a:solidFill>
              </a:rPr>
              <a:t>grantwriters</a:t>
            </a:r>
            <a:r>
              <a:rPr lang="en-US" dirty="0">
                <a:solidFill>
                  <a:srgbClr val="FFFF00"/>
                </a:solidFill>
              </a:rPr>
              <a:t> willing                                         </a:t>
            </a:r>
            <a:r>
              <a:rPr lang="en-US" dirty="0" smtClean="0">
                <a:solidFill>
                  <a:srgbClr val="FFFF00"/>
                </a:solidFill>
              </a:rPr>
              <a:t>     </a:t>
            </a:r>
            <a:r>
              <a:rPr lang="en-US" dirty="0">
                <a:solidFill>
                  <a:srgbClr val="FFFF00"/>
                </a:solidFill>
              </a:rPr>
              <a:t>to donate services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302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14400"/>
          </a:xfrm>
        </p:spPr>
        <p:txBody>
          <a:bodyPr/>
          <a:lstStyle/>
          <a:p>
            <a:r>
              <a:rPr lang="en-US" dirty="0" smtClean="0"/>
              <a:t>Funding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620000" cy="53340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respond to each and every funded request for cleanup of public lands and waterways from whomsoever</a:t>
            </a:r>
          </a:p>
          <a:p>
            <a:pPr algn="ctr">
              <a:spcBef>
                <a:spcPts val="6000"/>
              </a:spcBef>
            </a:pPr>
            <a:r>
              <a:rPr lang="en-US" sz="3600" u="sng" dirty="0" smtClean="0">
                <a:solidFill>
                  <a:srgbClr val="FF0000"/>
                </a:solidFill>
              </a:rPr>
              <a:t>BUT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. . .</a:t>
            </a:r>
            <a:endParaRPr lang="en-US" u="sng" dirty="0" smtClean="0">
              <a:solidFill>
                <a:srgbClr val="FFFF00"/>
              </a:solidFill>
            </a:endParaRPr>
          </a:p>
          <a:p>
            <a:pPr marL="342900" indent="-342900">
              <a:spcBef>
                <a:spcPts val="178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can’t guarantee a response to a request if it is not funded.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can’t “rob Peter to pay Paul.”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7652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Most outdoor volunteer groups don’t work in the winter.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do, cleaning up your public lands and waterways and providing opportunities for people with community service requirements year round.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293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err="1" smtClean="0">
                <a:solidFill>
                  <a:srgbClr val="FFFF00"/>
                </a:solidFill>
              </a:rPr>
              <a:t>Powerline</a:t>
            </a:r>
            <a:r>
              <a:rPr lang="en-US" dirty="0" smtClean="0">
                <a:solidFill>
                  <a:srgbClr val="FFFF00"/>
                </a:solidFill>
              </a:rPr>
              <a:t> rights of way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Magnets for trash due to almost total lack of access restrictions</a:t>
            </a:r>
          </a:p>
        </p:txBody>
      </p:sp>
    </p:spTree>
    <p:extLst>
      <p:ext uri="{BB962C8B-B14F-4D97-AF65-F5344CB8AC3E}">
        <p14:creationId xmlns="" xmlns:p14="http://schemas.microsoft.com/office/powerpoint/2010/main" val="4194210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err="1" smtClean="0">
                <a:solidFill>
                  <a:srgbClr val="FFFF00"/>
                </a:solidFill>
              </a:rPr>
              <a:t>Powerline</a:t>
            </a:r>
            <a:r>
              <a:rPr lang="en-US" dirty="0" smtClean="0">
                <a:solidFill>
                  <a:srgbClr val="FFFF00"/>
                </a:solidFill>
              </a:rPr>
              <a:t> rights of way</a:t>
            </a:r>
          </a:p>
          <a:p>
            <a:pPr marL="1485900" lvl="2" indent="-342900">
              <a:buFont typeface="Wingdings" pitchFamily="2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Magnets for trash due to almost total lack of access restrictions</a:t>
            </a:r>
          </a:p>
        </p:txBody>
      </p:sp>
    </p:spTree>
    <p:extLst>
      <p:ext uri="{BB962C8B-B14F-4D97-AF65-F5344CB8AC3E}">
        <p14:creationId xmlns="" xmlns:p14="http://schemas.microsoft.com/office/powerpoint/2010/main" val="2190615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Shooting pits</a:t>
            </a:r>
          </a:p>
        </p:txBody>
      </p:sp>
    </p:spTree>
    <p:extLst>
      <p:ext uri="{BB962C8B-B14F-4D97-AF65-F5344CB8AC3E}">
        <p14:creationId xmlns="" xmlns:p14="http://schemas.microsoft.com/office/powerpoint/2010/main" val="2407027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000" dirty="0" smtClean="0"/>
          </a:p>
          <a:p>
            <a:pPr marL="2560320">
              <a:spcBef>
                <a:spcPts val="960"/>
              </a:spcBef>
            </a:pPr>
            <a:r>
              <a:rPr lang="en-US" sz="3000" dirty="0" smtClean="0">
                <a:solidFill>
                  <a:srgbClr val="FF0000"/>
                </a:solidFill>
              </a:rPr>
              <a:t>. . . a load of roofing that would have cost several hundred dollars to dispose of legally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09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Shooting pits</a:t>
            </a:r>
          </a:p>
        </p:txBody>
      </p:sp>
    </p:spTree>
    <p:extLst>
      <p:ext uri="{BB962C8B-B14F-4D97-AF65-F5344CB8AC3E}">
        <p14:creationId xmlns="" xmlns:p14="http://schemas.microsoft.com/office/powerpoint/2010/main" val="3123569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campsites</a:t>
            </a:r>
          </a:p>
        </p:txBody>
      </p:sp>
    </p:spTree>
    <p:extLst>
      <p:ext uri="{BB962C8B-B14F-4D97-AF65-F5344CB8AC3E}">
        <p14:creationId xmlns="" xmlns:p14="http://schemas.microsoft.com/office/powerpoint/2010/main" val="102826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campsites</a:t>
            </a:r>
          </a:p>
        </p:txBody>
      </p:sp>
    </p:spTree>
    <p:extLst>
      <p:ext uri="{BB962C8B-B14F-4D97-AF65-F5344CB8AC3E}">
        <p14:creationId xmlns="" xmlns:p14="http://schemas.microsoft.com/office/powerpoint/2010/main" val="3546209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Makeshift outhouses</a:t>
            </a:r>
          </a:p>
        </p:txBody>
      </p:sp>
    </p:spTree>
    <p:extLst>
      <p:ext uri="{BB962C8B-B14F-4D97-AF65-F5344CB8AC3E}">
        <p14:creationId xmlns="" xmlns:p14="http://schemas.microsoft.com/office/powerpoint/2010/main" val="1657302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232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party sites</a:t>
            </a:r>
          </a:p>
        </p:txBody>
      </p:sp>
    </p:spTree>
    <p:extLst>
      <p:ext uri="{BB962C8B-B14F-4D97-AF65-F5344CB8AC3E}">
        <p14:creationId xmlns="" xmlns:p14="http://schemas.microsoft.com/office/powerpoint/2010/main" val="4254803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campers</a:t>
            </a:r>
          </a:p>
        </p:txBody>
      </p:sp>
    </p:spTree>
    <p:extLst>
      <p:ext uri="{BB962C8B-B14F-4D97-AF65-F5344CB8AC3E}">
        <p14:creationId xmlns="" xmlns:p14="http://schemas.microsoft.com/office/powerpoint/2010/main" val="3490233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="" xmlns:p14="http://schemas.microsoft.com/office/powerpoint/2010/main" val="3320787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="" xmlns:p14="http://schemas.microsoft.com/office/powerpoint/2010/main" val="157096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="" xmlns:p14="http://schemas.microsoft.com/office/powerpoint/2010/main" val="422212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trailers</a:t>
            </a:r>
          </a:p>
        </p:txBody>
      </p:sp>
    </p:spTree>
    <p:extLst>
      <p:ext uri="{BB962C8B-B14F-4D97-AF65-F5344CB8AC3E}">
        <p14:creationId xmlns="" xmlns:p14="http://schemas.microsoft.com/office/powerpoint/2010/main" val="1116965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620000" cy="441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It takes less than ten seconds for this . . . to become . . 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716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="" xmlns:p14="http://schemas.microsoft.com/office/powerpoint/2010/main" val="16867670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="" xmlns:p14="http://schemas.microsoft.com/office/powerpoint/2010/main" val="1802860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="" xmlns:p14="http://schemas.microsoft.com/office/powerpoint/2010/main" val="779233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tackle tough, remote projects that are not for the faint of heart.</a:t>
            </a:r>
          </a:p>
          <a:p>
            <a:pPr marL="800100" lvl="1" indent="-342900">
              <a:spcBef>
                <a:spcPts val="18400"/>
              </a:spcBef>
              <a:buFont typeface="Wingdings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Abandoned vehicles</a:t>
            </a:r>
          </a:p>
        </p:txBody>
      </p:sp>
    </p:spTree>
    <p:extLst>
      <p:ext uri="{BB962C8B-B14F-4D97-AF65-F5344CB8AC3E}">
        <p14:creationId xmlns="" xmlns:p14="http://schemas.microsoft.com/office/powerpoint/2010/main" val="11933806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620000" cy="41148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="" xmlns:p14="http://schemas.microsoft.com/office/powerpoint/2010/main" val="1175131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620000" cy="41148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="" xmlns:p14="http://schemas.microsoft.com/office/powerpoint/2010/main" val="604951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="" xmlns:p14="http://schemas.microsoft.com/office/powerpoint/2010/main" val="9599675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</p:txBody>
      </p:sp>
    </p:spTree>
    <p:extLst>
      <p:ext uri="{BB962C8B-B14F-4D97-AF65-F5344CB8AC3E}">
        <p14:creationId xmlns="" xmlns:p14="http://schemas.microsoft.com/office/powerpoint/2010/main" val="4215994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7620000" cy="17526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it is rusted and covered with moss, logs, branches and leaves and has been there for decades.</a:t>
            </a:r>
          </a:p>
        </p:txBody>
      </p:sp>
    </p:spTree>
    <p:extLst>
      <p:ext uri="{BB962C8B-B14F-4D97-AF65-F5344CB8AC3E}">
        <p14:creationId xmlns="" xmlns:p14="http://schemas.microsoft.com/office/powerpoint/2010/main" val="1030700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Or it may not be on the ground at all.</a:t>
            </a:r>
          </a:p>
        </p:txBody>
      </p:sp>
    </p:spTree>
    <p:extLst>
      <p:ext uri="{BB962C8B-B14F-4D97-AF65-F5344CB8AC3E}">
        <p14:creationId xmlns="" xmlns:p14="http://schemas.microsoft.com/office/powerpoint/2010/main" val="711448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A roadside in a scenic area . . .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0989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Not everything we find is on flat, level ground.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Or it may not be on the ground at all.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But that doesn’t stop us from going the extra mile.</a:t>
            </a:r>
          </a:p>
        </p:txBody>
      </p:sp>
    </p:spTree>
    <p:extLst>
      <p:ext uri="{BB962C8B-B14F-4D97-AF65-F5344CB8AC3E}">
        <p14:creationId xmlns="" xmlns:p14="http://schemas.microsoft.com/office/powerpoint/2010/main" val="3084342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With large objects in the river, there may only be one way of getting them out . . .</a:t>
            </a:r>
          </a:p>
        </p:txBody>
      </p:sp>
    </p:spTree>
    <p:extLst>
      <p:ext uri="{BB962C8B-B14F-4D97-AF65-F5344CB8AC3E}">
        <p14:creationId xmlns="" xmlns:p14="http://schemas.microsoft.com/office/powerpoint/2010/main" val="2262715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>
              <a:spcBef>
                <a:spcPts val="24"/>
              </a:spcBef>
            </a:pPr>
            <a:r>
              <a:rPr lang="en-US" dirty="0" smtClean="0">
                <a:solidFill>
                  <a:srgbClr val="FFFF00"/>
                </a:solidFill>
              </a:rPr>
              <a:t>. . . and helicopter rental is </a:t>
            </a:r>
            <a:r>
              <a:rPr lang="en-US" sz="3200" dirty="0" smtClean="0">
                <a:solidFill>
                  <a:srgbClr val="FF0000"/>
                </a:solidFill>
              </a:rPr>
              <a:t>EXPENSIVE!!!</a:t>
            </a:r>
          </a:p>
        </p:txBody>
      </p:sp>
    </p:spTree>
    <p:extLst>
      <p:ext uri="{BB962C8B-B14F-4D97-AF65-F5344CB8AC3E}">
        <p14:creationId xmlns="" xmlns:p14="http://schemas.microsoft.com/office/powerpoint/2010/main" val="327578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3439370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1199522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2584141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2605090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3665951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973817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620000" cy="12954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36461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6200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FFFF00"/>
                </a:solidFill>
              </a:rPr>
              <a:t>. . . gets a little trash dumped by a few thoughtless people . . .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50292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 smtClean="0">
                <a:solidFill>
                  <a:srgbClr val="FFFF00"/>
                </a:solidFill>
              </a:rPr>
              <a:t>. . . and before you know it you’ve got . . .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345503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175712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2530780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1146738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4080037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471773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1032511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WHAT SETS US APART?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/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Some of our finds require creativity and a variety of methods and equipment to remove.</a:t>
            </a:r>
          </a:p>
        </p:txBody>
      </p:sp>
    </p:spTree>
    <p:extLst>
      <p:ext uri="{BB962C8B-B14F-4D97-AF65-F5344CB8AC3E}">
        <p14:creationId xmlns="" xmlns:p14="http://schemas.microsoft.com/office/powerpoint/2010/main" val="5626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620000" cy="4267200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We are the only group in Washington that is willing to tackle projects of this nature.</a:t>
            </a:r>
          </a:p>
        </p:txBody>
      </p:sp>
    </p:spTree>
    <p:extLst>
      <p:ext uri="{BB962C8B-B14F-4D97-AF65-F5344CB8AC3E}">
        <p14:creationId xmlns="" xmlns:p14="http://schemas.microsoft.com/office/powerpoint/2010/main" val="1896017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019800" cy="1371600"/>
          </a:xfrm>
        </p:spPr>
        <p:txBody>
          <a:bodyPr/>
          <a:lstStyle/>
          <a:p>
            <a:r>
              <a:rPr lang="en-US" dirty="0" smtClean="0"/>
              <a:t>THE 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1910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If we didn’t take care of these areas, no one else would.</a:t>
            </a:r>
          </a:p>
          <a:p>
            <a:pPr marL="342900" indent="-342900">
              <a:spcBef>
                <a:spcPts val="24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FFFF00"/>
                </a:solidFill>
              </a:rPr>
              <a:t>We are the last hope for these areas.</a:t>
            </a:r>
          </a:p>
        </p:txBody>
      </p:sp>
    </p:spTree>
    <p:extLst>
      <p:ext uri="{BB962C8B-B14F-4D97-AF65-F5344CB8AC3E}">
        <p14:creationId xmlns="" xmlns:p14="http://schemas.microsoft.com/office/powerpoint/2010/main" val="1090601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267200"/>
          </a:xfrm>
        </p:spPr>
        <p:txBody>
          <a:bodyPr>
            <a:normAutofit/>
          </a:bodyPr>
          <a:lstStyle/>
          <a:p>
            <a:pPr marL="4114800"/>
            <a:r>
              <a:rPr lang="en-US" sz="2400" dirty="0" smtClean="0">
                <a:solidFill>
                  <a:srgbClr val="FFFF00"/>
                </a:solidFill>
              </a:rPr>
              <a:t>PLEASE CONSIDER SUPPORTING US AND HELPING US TURN THIS . . . </a:t>
            </a:r>
          </a:p>
        </p:txBody>
      </p:sp>
    </p:spTree>
    <p:extLst>
      <p:ext uri="{BB962C8B-B14F-4D97-AF65-F5344CB8AC3E}">
        <p14:creationId xmlns="" xmlns:p14="http://schemas.microsoft.com/office/powerpoint/2010/main" val="2426159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20000" cy="762000"/>
          </a:xfrm>
        </p:spPr>
        <p:txBody>
          <a:bodyPr>
            <a:normAutofit/>
          </a:bodyPr>
          <a:lstStyle/>
          <a:p>
            <a:pPr marL="274320"/>
            <a:r>
              <a:rPr lang="en-US" sz="4000" dirty="0" smtClean="0">
                <a:solidFill>
                  <a:srgbClr val="FF0000"/>
                </a:solidFill>
              </a:rPr>
              <a:t>. . . this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165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267200"/>
          </a:xfrm>
        </p:spPr>
        <p:txBody>
          <a:bodyPr>
            <a:normAutofit/>
          </a:bodyPr>
          <a:lstStyle/>
          <a:p>
            <a:pPr marL="4114800"/>
            <a:r>
              <a:rPr lang="en-US" sz="2400" dirty="0" smtClean="0">
                <a:solidFill>
                  <a:srgbClr val="FFFF00"/>
                </a:solidFill>
              </a:rPr>
              <a:t>PLEASE CONSIDER SUPPORTING US AND HELPING US TURN THIS . . .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. . . BACK INTO THIS.</a:t>
            </a:r>
          </a:p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THANK YOU ! ! !</a:t>
            </a:r>
          </a:p>
        </p:txBody>
      </p:sp>
    </p:spTree>
    <p:extLst>
      <p:ext uri="{BB962C8B-B14F-4D97-AF65-F5344CB8AC3E}">
        <p14:creationId xmlns="" xmlns:p14="http://schemas.microsoft.com/office/powerpoint/2010/main" val="3633539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29001"/>
            <a:ext cx="7772400" cy="10667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/>
            </a:r>
            <a:b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</a:br>
            <a:r>
              <a:rPr lang="en-US" sz="4400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FRIENDS</a:t>
            </a:r>
            <a:r>
              <a:rPr lang="en-US" b="1" dirty="0" smtClean="0">
                <a:solidFill>
                  <a:srgbClr val="339966"/>
                </a:solidFill>
                <a:ea typeface="Times New Roman"/>
                <a:cs typeface="Times New Roman"/>
              </a:rPr>
              <a:t> </a:t>
            </a:r>
            <a:r>
              <a:rPr lang="en-US" sz="4400" b="1" dirty="0">
                <a:solidFill>
                  <a:srgbClr val="339966"/>
                </a:solidFill>
                <a:ea typeface="Times New Roman"/>
                <a:cs typeface="Times New Roman"/>
              </a:rPr>
              <a:t>OF THE TRAIL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24400"/>
            <a:ext cx="6858000" cy="16764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/>
          </a:bodyPr>
          <a:lstStyle/>
          <a:p>
            <a:pPr algn="ctr"/>
            <a:r>
              <a:rPr lang="en-US" b="1" cap="none" dirty="0" smtClean="0">
                <a:solidFill>
                  <a:srgbClr val="339966"/>
                </a:solidFill>
                <a:latin typeface="Segoe Print" pitchFamily="2" charset="0"/>
              </a:rPr>
              <a:t>A nonprofit organization dedicated to cleaning up Washington’s public lands and waterways</a:t>
            </a:r>
          </a:p>
          <a:p>
            <a:pPr algn="ctr">
              <a:lnSpc>
                <a:spcPts val="6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PO </a:t>
            </a:r>
            <a:r>
              <a:rPr lang="en-US" sz="1200" cap="none" dirty="0">
                <a:solidFill>
                  <a:srgbClr val="339966"/>
                </a:solidFill>
              </a:rPr>
              <a:t>Box 1124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North Bend, WA  98045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Phone/Fax:  425-831-5486</a:t>
            </a: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solidFill>
                  <a:srgbClr val="339966"/>
                </a:solidFill>
              </a:rPr>
              <a:t>Email: </a:t>
            </a:r>
            <a:r>
              <a:rPr lang="en-US" sz="1200" cap="none" dirty="0" smtClean="0">
                <a:solidFill>
                  <a:srgbClr val="339966"/>
                </a:solidFill>
              </a:rPr>
              <a:t>friendsot@comcast.net</a:t>
            </a: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 smtClean="0">
              <a:solidFill>
                <a:srgbClr val="339966"/>
              </a:solidFill>
            </a:endParaRPr>
          </a:p>
          <a:p>
            <a:pPr algn="ctr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 smtClean="0">
                <a:solidFill>
                  <a:srgbClr val="339966"/>
                </a:solidFill>
              </a:rPr>
              <a:t>www.friendsofthetrail.org</a:t>
            </a:r>
            <a:endParaRPr lang="en-US" sz="1200" cap="none" dirty="0">
              <a:solidFill>
                <a:srgbClr val="339966"/>
              </a:solidFill>
            </a:endParaRPr>
          </a:p>
          <a:p>
            <a:pPr algn="ctr"/>
            <a:endParaRPr lang="en-US" cap="none" dirty="0">
              <a:solidFill>
                <a:srgbClr val="3399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34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1">
      <a:dk1>
        <a:srgbClr val="FFFF00"/>
      </a:dk1>
      <a:lt1>
        <a:srgbClr val="FFFFFF"/>
      </a:lt1>
      <a:dk2>
        <a:srgbClr val="FF0000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FF0000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2558</TotalTime>
  <Words>2498</Words>
  <Application>Microsoft Office PowerPoint</Application>
  <PresentationFormat>On-screen Show (4:3)</PresentationFormat>
  <Paragraphs>420</Paragraphs>
  <Slides>91</Slides>
  <Notes>91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Essential</vt:lpstr>
      <vt:lpstr> FRIENDS OF THE TRAIL</vt:lpstr>
      <vt:lpstr>WHY ARE WE HERE?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 day on the river</vt:lpstr>
      <vt:lpstr>A day on the river</vt:lpstr>
      <vt:lpstr>FROM A LOCAL WALKING GUIDEBOOK</vt:lpstr>
      <vt:lpstr>Slide 14</vt:lpstr>
      <vt:lpstr>Enter  friends of the trail</vt:lpstr>
      <vt:lpstr>2002 environmental excellence award</vt:lpstr>
      <vt:lpstr>How we started</vt:lpstr>
      <vt:lpstr>How we started</vt:lpstr>
      <vt:lpstr>How we started</vt:lpstr>
      <vt:lpstr>How we started</vt:lpstr>
      <vt:lpstr>How we started</vt:lpstr>
      <vt:lpstr>What we do</vt:lpstr>
      <vt:lpstr>What we do</vt:lpstr>
      <vt:lpstr>What we do</vt:lpstr>
      <vt:lpstr>WHOM WE SERVE</vt:lpstr>
      <vt:lpstr>Why is it important?</vt:lpstr>
      <vt:lpstr>Why is it important?</vt:lpstr>
      <vt:lpstr>Why is it important?</vt:lpstr>
      <vt:lpstr>Why is it important?</vt:lpstr>
      <vt:lpstr>Why is it important?</vt:lpstr>
      <vt:lpstr>Banner accomplishments</vt:lpstr>
      <vt:lpstr>Banner accomplishments</vt:lpstr>
      <vt:lpstr>What we need to continue our work</vt:lpstr>
      <vt:lpstr>WHAT ARE OUR EXPENSES?</vt:lpstr>
      <vt:lpstr>WHAT ARE OUR EXPENSES?</vt:lpstr>
      <vt:lpstr>WHAT ARE OUR EXPENSES?</vt:lpstr>
      <vt:lpstr>early funding</vt:lpstr>
      <vt:lpstr>Where has OUR recent funding come from?</vt:lpstr>
      <vt:lpstr>Funding issues</vt:lpstr>
      <vt:lpstr>Funding issues</vt:lpstr>
      <vt:lpstr>Funding issues</vt:lpstr>
      <vt:lpstr>Funding issues</vt:lpstr>
      <vt:lpstr>Funding issues</vt:lpstr>
      <vt:lpstr>Funding issues</vt:lpstr>
      <vt:lpstr>Funding issues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WHAT SETS US APART?</vt:lpstr>
      <vt:lpstr>THE BOTTOM LINE</vt:lpstr>
      <vt:lpstr>THE BOTTOM LINE</vt:lpstr>
      <vt:lpstr>What YOU CAN do</vt:lpstr>
      <vt:lpstr>What YOU CAN do</vt:lpstr>
      <vt:lpstr> FRIENDS OF THE TRAIL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Friendsot</cp:lastModifiedBy>
  <cp:revision>267</cp:revision>
  <dcterms:created xsi:type="dcterms:W3CDTF">2011-06-25T17:13:40Z</dcterms:created>
  <dcterms:modified xsi:type="dcterms:W3CDTF">2015-12-05T00:34:50Z</dcterms:modified>
</cp:coreProperties>
</file>